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1"/>
  </p:sldMasterIdLst>
  <p:notesMasterIdLst>
    <p:notesMasterId r:id="rId28"/>
  </p:notesMasterIdLst>
  <p:sldIdLst>
    <p:sldId id="256" r:id="rId2"/>
    <p:sldId id="277" r:id="rId3"/>
    <p:sldId id="278" r:id="rId4"/>
    <p:sldId id="279" r:id="rId5"/>
    <p:sldId id="280" r:id="rId6"/>
    <p:sldId id="281" r:id="rId7"/>
    <p:sldId id="283" r:id="rId8"/>
    <p:sldId id="282" r:id="rId9"/>
    <p:sldId id="259" r:id="rId10"/>
    <p:sldId id="284" r:id="rId11"/>
    <p:sldId id="260" r:id="rId12"/>
    <p:sldId id="274" r:id="rId13"/>
    <p:sldId id="263" r:id="rId14"/>
    <p:sldId id="264" r:id="rId15"/>
    <p:sldId id="261" r:id="rId16"/>
    <p:sldId id="262" r:id="rId17"/>
    <p:sldId id="265" r:id="rId18"/>
    <p:sldId id="275" r:id="rId19"/>
    <p:sldId id="266" r:id="rId20"/>
    <p:sldId id="269" r:id="rId21"/>
    <p:sldId id="270" r:id="rId22"/>
    <p:sldId id="271" r:id="rId23"/>
    <p:sldId id="276" r:id="rId24"/>
    <p:sldId id="272" r:id="rId25"/>
    <p:sldId id="273" r:id="rId26"/>
    <p:sldId id="25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70" d="100"/>
          <a:sy n="70" d="100"/>
        </p:scale>
        <p:origin x="2556" y="12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42217-BB7E-495A-8358-97AE6B1EBFC5}" type="datetimeFigureOut">
              <a:rPr lang="en-US" smtClean="0"/>
              <a:t>6/14/2017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F9224-F2F8-4066-88E2-2E272D7D8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F9224-F2F8-4066-88E2-2E272D7D8C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8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2082B-D724-4FB3-A010-AFD37D43D0F4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3CABE-9709-4971-B10A-8D50500329A1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2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67C2-3A6C-4819-BCD1-FE531BD3AEA5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10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45CB-C239-427A-9122-B1F2BA3EB992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796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57C-C6D9-46CF-AF8A-D63E0BFD543B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60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4D4FC-E69F-40F1-BD9D-6EE525623452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712C-1C97-4D18-B4F3-0F9F729CFFFF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5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1A8B-9456-48FE-9581-3F86B4523580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14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B1D3-97C6-4D84-AE70-7DC57C7CF745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6E0-0278-4249-936D-D0EDFC2EC9C2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9EFA-3F6D-405B-BC6E-3DBFCFD369B5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3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B5A9-02FE-4758-AC9E-6DDB53F3F003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A77C8-D1C0-4830-9B7C-B13AE62B1FB5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5EA22-C8B2-4D92-9323-F993FD27D5CC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AC6B-63CA-401B-9C81-C1C8641EE986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1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42D9E-901B-4036-A3F4-82957077D76B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AF0C-F0AB-40AD-BAD5-063C506B68EE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86FE7-6DF3-426A-9D97-A479741028DA}" type="datetime1">
              <a:rPr lang="en-US" smtClean="0"/>
              <a:t>6/14/2017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22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7.jp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Using Social Media to Assess Neighborhood Social </a:t>
            </a:r>
            <a:r>
              <a:rPr lang="en-US" b="0" dirty="0" smtClean="0"/>
              <a:t>Disorganization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509963"/>
            <a:ext cx="7773308" cy="1875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Case Study in the United </a:t>
            </a:r>
            <a:r>
              <a:rPr lang="en-US" dirty="0" smtClean="0"/>
              <a:t>Kingdom</a:t>
            </a:r>
          </a:p>
          <a:p>
            <a:endParaRPr lang="pt-BR" dirty="0" smtClean="0"/>
          </a:p>
          <a:p>
            <a:r>
              <a:rPr lang="pt-BR" sz="2000" b="1" i="1" u="sng" dirty="0" smtClean="0"/>
              <a:t>Diogo </a:t>
            </a:r>
            <a:r>
              <a:rPr lang="pt-BR" sz="2000" b="1" i="1" u="sng" dirty="0" smtClean="0"/>
              <a:t>F. Pacheco</a:t>
            </a:r>
            <a:r>
              <a:rPr lang="pt-BR" sz="2000" i="1" dirty="0" smtClean="0"/>
              <a:t>, Marcos Oliveira, Ronaldo Menezes</a:t>
            </a:r>
          </a:p>
          <a:p>
            <a:r>
              <a:rPr lang="pt-BR" sz="2000" i="1" dirty="0" smtClean="0"/>
              <a:t>Florida Institute of Technology</a:t>
            </a:r>
          </a:p>
          <a:p>
            <a:endParaRPr lang="en-US" sz="20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8719"/>
              </p:ext>
            </p:extLst>
          </p:nvPr>
        </p:nvGraphicFramePr>
        <p:xfrm>
          <a:off x="2990652" y="5821239"/>
          <a:ext cx="3162698" cy="8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crobat Document" r:id="rId4" imgW="5924285" imgH="1581120" progId="AcroExch.Document.11">
                  <p:embed/>
                </p:oleObj>
              </mc:Choice>
              <mc:Fallback>
                <p:oleObj name="Acrobat Document" r:id="rId4" imgW="5924285" imgH="158112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0652" y="5821239"/>
                        <a:ext cx="3162698" cy="8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 descr="Image result for biocomplex la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22" y="107461"/>
            <a:ext cx="1360610" cy="136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67561" y="4171668"/>
            <a:ext cx="6172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Garamond" panose="02020404030301010803" pitchFamily="18" charset="0"/>
              </a:rPr>
              <a:t>AAAI Publications, The Thirtieth International Flairs Conference</a:t>
            </a:r>
            <a:endParaRPr lang="en-US" b="0" i="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6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2290" name="Picture 2" descr="https://flavbories.files.wordpress.com/2013/11/iz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95" y="305179"/>
            <a:ext cx="6217929" cy="29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football iran u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0" y="3429546"/>
            <a:ext cx="4152159" cy="263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football supporters f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59" y="3424381"/>
            <a:ext cx="3780323" cy="264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Social disorganization</a:t>
            </a:r>
          </a:p>
          <a:p>
            <a:r>
              <a:rPr lang="pt-BR" dirty="0" smtClean="0"/>
              <a:t>Crime</a:t>
            </a:r>
          </a:p>
          <a:p>
            <a:r>
              <a:rPr lang="pt-BR" dirty="0" smtClean="0"/>
              <a:t>Social media as a proxy for society?</a:t>
            </a:r>
          </a:p>
          <a:p>
            <a:endParaRPr lang="pt-BR" dirty="0"/>
          </a:p>
          <a:p>
            <a:r>
              <a:rPr lang="pt-BR" dirty="0" smtClean="0"/>
              <a:t>Twitter         Football        Social Disorganization       Crime?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69477" y="4306277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34857" y="4310180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02392" y="4306274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Datasets – Twitter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90" y="2594708"/>
            <a:ext cx="3828025" cy="3974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65" y="3681656"/>
            <a:ext cx="3641050" cy="18005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Datasets – Crime (data.gov.uk)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70" y="2633785"/>
            <a:ext cx="3706040" cy="38564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Characterizing users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86"/>
          <a:stretch/>
        </p:blipFill>
        <p:spPr>
          <a:xfrm rot="321165">
            <a:off x="1921102" y="2558753"/>
            <a:ext cx="3402549" cy="3968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499"/>
          <a:stretch/>
        </p:blipFill>
        <p:spPr>
          <a:xfrm>
            <a:off x="366591" y="3010999"/>
            <a:ext cx="3153985" cy="1740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3090"/>
          <a:stretch/>
        </p:blipFill>
        <p:spPr>
          <a:xfrm rot="593458">
            <a:off x="2677505" y="4365274"/>
            <a:ext cx="2987419" cy="148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9209">
            <a:off x="4649802" y="2671384"/>
            <a:ext cx="3299192" cy="3666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851" y="1685745"/>
            <a:ext cx="3600572" cy="39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50398">
            <a:off x="3870134" y="2803891"/>
            <a:ext cx="3919997" cy="38957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902" y="3295338"/>
            <a:ext cx="3219450" cy="2124075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Characterizing users and regions</a:t>
            </a:r>
          </a:p>
          <a:p>
            <a:pPr lvl="8"/>
            <a:endParaRPr lang="en-US" dirty="0"/>
          </a:p>
        </p:txBody>
      </p:sp>
      <p:pic>
        <p:nvPicPr>
          <p:cNvPr id="3074" name="Picture 2" descr="https://census.ukdataservice.ac.uk/media/101399/map_2011p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617229"/>
            <a:ext cx="3727938" cy="41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06" y="2457087"/>
            <a:ext cx="496460" cy="676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93" y="2600657"/>
            <a:ext cx="496460" cy="67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66" y="2568036"/>
            <a:ext cx="496460" cy="676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57" y="3133117"/>
            <a:ext cx="496460" cy="676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40" y="3049621"/>
            <a:ext cx="496460" cy="676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06" y="4239087"/>
            <a:ext cx="496460" cy="6760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91" y="4993179"/>
            <a:ext cx="496460" cy="676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901">
            <a:off x="3671556" y="4993180"/>
            <a:ext cx="496460" cy="676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0" y="3133117"/>
            <a:ext cx="496460" cy="6760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5" y="4663066"/>
            <a:ext cx="496460" cy="6760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60095" y="2617229"/>
            <a:ext cx="4368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 smtClean="0"/>
          </a:p>
          <a:p>
            <a:r>
              <a:rPr lang="en-US" u="sng" dirty="0" smtClean="0"/>
              <a:t>Local</a:t>
            </a:r>
            <a:endParaRPr lang="en-US" u="sng" dirty="0"/>
          </a:p>
          <a:p>
            <a:r>
              <a:rPr lang="en-US" sz="1600" dirty="0" smtClean="0"/>
              <a:t>   1 charac. </a:t>
            </a:r>
            <a:r>
              <a:rPr lang="en-US" sz="1600" dirty="0"/>
              <a:t>per </a:t>
            </a:r>
            <a:r>
              <a:rPr lang="en-US" sz="1600" dirty="0" smtClean="0"/>
              <a:t>user and </a:t>
            </a:r>
            <a:r>
              <a:rPr lang="en-US" sz="1600" dirty="0"/>
              <a:t>per region (LSOA)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16" y="4166883"/>
            <a:ext cx="1385707" cy="6642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640" y="5061213"/>
            <a:ext cx="1385707" cy="5557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181" y="5882416"/>
            <a:ext cx="2085975" cy="485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The Entropy of Football Supporters in a region</a:t>
            </a:r>
          </a:p>
          <a:p>
            <a:pPr lvl="1"/>
            <a:r>
              <a:rPr lang="pt-BR" dirty="0" smtClean="0"/>
              <a:t>More clubs being mentioned, greater entropy.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82" y="3943632"/>
            <a:ext cx="4514850" cy="457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0" y="4870587"/>
            <a:ext cx="1985352" cy="1377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267" y="4864066"/>
            <a:ext cx="2065425" cy="1384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667" y="4864066"/>
            <a:ext cx="2056322" cy="13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75" y="2096064"/>
            <a:ext cx="8563070" cy="3695136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Crime </a:t>
            </a:r>
            <a:r>
              <a:rPr lang="pt-BR" dirty="0" smtClean="0"/>
              <a:t>Concentration  |     Characterization       | Entropy of Supporters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75" y="2497187"/>
            <a:ext cx="2721865" cy="3474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509107" y="2627254"/>
            <a:ext cx="489685" cy="3323987"/>
            <a:chOff x="6539590" y="2547258"/>
            <a:chExt cx="1097117" cy="42462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39590" y="2588079"/>
              <a:ext cx="267390" cy="40862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6980" y="2547258"/>
              <a:ext cx="829727" cy="4246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High</a:t>
              </a:r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r>
                <a:rPr lang="pt-BR" sz="1400" dirty="0" smtClean="0"/>
                <a:t>Low</a:t>
              </a:r>
              <a:endParaRPr lang="en-US" sz="14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71" y="2497086"/>
            <a:ext cx="2705947" cy="3454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22" y="2497086"/>
            <a:ext cx="2705946" cy="34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9" y="1888400"/>
            <a:ext cx="7046839" cy="38716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Partial Correlation (Crime,Entropy | Users)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759" t="29270" r="20942" b="6120"/>
          <a:stretch/>
        </p:blipFill>
        <p:spPr>
          <a:xfrm>
            <a:off x="1867878" y="2734661"/>
            <a:ext cx="5385800" cy="34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Partial Correlation Analysis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605422"/>
              </p:ext>
            </p:extLst>
          </p:nvPr>
        </p:nvGraphicFramePr>
        <p:xfrm>
          <a:off x="853377" y="3144971"/>
          <a:ext cx="27432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Acrobat Document" r:id="rId3" imgW="2743200" imgH="2743200" progId="AcroExch.Document.11">
                  <p:embed/>
                </p:oleObj>
              </mc:Choice>
              <mc:Fallback>
                <p:oleObj name="Acrobat Document" r:id="rId3" imgW="2743200" imgH="2743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377" y="3144971"/>
                        <a:ext cx="27432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41427"/>
              </p:ext>
            </p:extLst>
          </p:nvPr>
        </p:nvGraphicFramePr>
        <p:xfrm>
          <a:off x="4335868" y="3144971"/>
          <a:ext cx="41148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Acrobat Document" r:id="rId5" imgW="4114665" imgH="2743200" progId="AcroExch.Document.11">
                  <p:embed/>
                </p:oleObj>
              </mc:Choice>
              <mc:Fallback>
                <p:oleObj name="Acrobat Document" r:id="rId5" imgW="4114665" imgH="2743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5868" y="3144971"/>
                        <a:ext cx="41148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4592" t="23035" r="58844" b="11160"/>
          <a:stretch/>
        </p:blipFill>
        <p:spPr>
          <a:xfrm>
            <a:off x="360083" y="2647667"/>
            <a:ext cx="3277033" cy="3303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44204" t="24760" r="1767" b="10763"/>
          <a:stretch/>
        </p:blipFill>
        <p:spPr>
          <a:xfrm>
            <a:off x="3962379" y="2647667"/>
            <a:ext cx="4899248" cy="327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Regression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7470" b="6631"/>
          <a:stretch/>
        </p:blipFill>
        <p:spPr>
          <a:xfrm>
            <a:off x="922919" y="2563728"/>
            <a:ext cx="3288130" cy="3387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812" r="99" b="-229"/>
          <a:stretch/>
        </p:blipFill>
        <p:spPr>
          <a:xfrm>
            <a:off x="4211054" y="2563449"/>
            <a:ext cx="4355432" cy="363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3375" r="44933" b="-8"/>
          <a:stretch/>
        </p:blipFill>
        <p:spPr>
          <a:xfrm>
            <a:off x="922918" y="5951621"/>
            <a:ext cx="5566109" cy="24063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4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We proposed a measure for social disorganization in a region using social media.</a:t>
            </a:r>
          </a:p>
          <a:p>
            <a:r>
              <a:rPr lang="pt-BR" dirty="0" smtClean="0"/>
              <a:t>Significant correlation between:</a:t>
            </a:r>
          </a:p>
          <a:p>
            <a:pPr lvl="1"/>
            <a:r>
              <a:rPr lang="pt-BR" dirty="0" smtClean="0"/>
              <a:t>#users and #crime</a:t>
            </a:r>
          </a:p>
          <a:p>
            <a:pPr lvl="1"/>
            <a:r>
              <a:rPr lang="pt-BR" dirty="0" smtClean="0"/>
              <a:t>Entropy of supporters and crime</a:t>
            </a:r>
          </a:p>
          <a:p>
            <a:pPr lvl="1"/>
            <a:r>
              <a:rPr lang="pt-BR" dirty="0" smtClean="0"/>
              <a:t>Partial corr, isolating #users (population)</a:t>
            </a:r>
            <a:endParaRPr lang="en-US" dirty="0"/>
          </a:p>
          <a:p>
            <a:r>
              <a:rPr lang="pt-BR" dirty="0" smtClean="0"/>
              <a:t>Higher correlation in regions more disorganized and populated.</a:t>
            </a:r>
          </a:p>
          <a:p>
            <a:r>
              <a:rPr lang="pt-BR" dirty="0" smtClean="0"/>
              <a:t>Regression models, significant coefficients </a:t>
            </a:r>
            <a:r>
              <a:rPr lang="en-US" dirty="0" smtClean="0"/>
              <a:t>regardless</a:t>
            </a:r>
            <a:r>
              <a:rPr lang="pt-BR" dirty="0" smtClean="0"/>
              <a:t> the type of crime, and 7x better with entropy.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Other datasets</a:t>
            </a:r>
          </a:p>
          <a:p>
            <a:r>
              <a:rPr lang="pt-BR" dirty="0" smtClean="0"/>
              <a:t>Longitudinal data</a:t>
            </a:r>
          </a:p>
          <a:p>
            <a:r>
              <a:rPr lang="pt-BR" dirty="0" smtClean="0"/>
              <a:t>Global vs. Local characterization</a:t>
            </a:r>
          </a:p>
          <a:p>
            <a:endParaRPr lang="pt-BR" dirty="0"/>
          </a:p>
          <a:p>
            <a:r>
              <a:rPr lang="pt-BR" dirty="0"/>
              <a:t>Twitter         Football        Social Disorganization       Crime?</a:t>
            </a:r>
            <a:endParaRPr lang="en-US" dirty="0"/>
          </a:p>
          <a:p>
            <a:endParaRPr lang="pt-BR" dirty="0" smtClean="0"/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69477" y="4306277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34857" y="4310180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502392" y="4306274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34857" y="4525029"/>
            <a:ext cx="281354" cy="171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34857" y="3943632"/>
            <a:ext cx="281354" cy="13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02392" y="3943632"/>
            <a:ext cx="281354" cy="15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502392" y="4552383"/>
            <a:ext cx="281354" cy="183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5319" y="3710294"/>
            <a:ext cx="13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Language?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3746" y="371800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Real estate?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1187" y="451230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3746" y="45054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Using Social Media to Assess Neighborhood Social </a:t>
            </a:r>
            <a:r>
              <a:rPr lang="en-US" b="0" dirty="0" smtClean="0"/>
              <a:t>Disorganization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64745"/>
            <a:ext cx="7773308" cy="28532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Case Study in the United </a:t>
            </a:r>
            <a:r>
              <a:rPr lang="en-US" dirty="0" smtClean="0"/>
              <a:t>Kingdom</a:t>
            </a:r>
          </a:p>
          <a:p>
            <a:r>
              <a:rPr lang="pt-BR" sz="4300" dirty="0" smtClean="0"/>
              <a:t>Questions?</a:t>
            </a:r>
          </a:p>
          <a:p>
            <a:endParaRPr lang="pt-BR" dirty="0"/>
          </a:p>
          <a:p>
            <a:r>
              <a:rPr lang="pt-BR" sz="2000" b="1" i="1" dirty="0" smtClean="0"/>
              <a:t>Diogo F. Pacheco – http://diogofpacheco.github.io</a:t>
            </a:r>
          </a:p>
          <a:p>
            <a:r>
              <a:rPr lang="pt-BR" sz="2000" i="1" dirty="0" smtClean="0"/>
              <a:t>dpacheco@biocomplexlab.org</a:t>
            </a:r>
            <a:endParaRPr lang="en-US" sz="20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5728"/>
              </p:ext>
            </p:extLst>
          </p:nvPr>
        </p:nvGraphicFramePr>
        <p:xfrm>
          <a:off x="5641509" y="342288"/>
          <a:ext cx="3162698" cy="8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Acrobat Document" r:id="rId3" imgW="5924285" imgH="1581120" progId="AcroExch.Document.11">
                  <p:embed/>
                </p:oleObj>
              </mc:Choice>
              <mc:Fallback>
                <p:oleObj name="Acrobat Document" r:id="rId3" imgW="5924285" imgH="158112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1509" y="342288"/>
                        <a:ext cx="3162698" cy="8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 descr="Image result for biocomplex l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07" y="170504"/>
            <a:ext cx="1360610" cy="136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0" t="9281" r="8534" b="10321"/>
          <a:stretch/>
        </p:blipFill>
        <p:spPr>
          <a:xfrm>
            <a:off x="3628022" y="57563"/>
            <a:ext cx="1600471" cy="15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148" name="Picture 4" descr="Image result for crime durkhei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2" y="2485292"/>
            <a:ext cx="8769137" cy="22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8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170" name="Picture 2" descr="Image result for crime durkhei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7" y="398582"/>
            <a:ext cx="7741852" cy="580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8" y="1226603"/>
            <a:ext cx="8081841" cy="45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/>
          <a:lstStyle/>
          <a:p>
            <a:r>
              <a:rPr lang="pt-BR" dirty="0" smtClean="0"/>
              <a:t>Crime is normal, inevitable, and functional... A certain amount of crime is an integral part of all healthy societies...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9220" name="Picture 4" descr="Image result for durkhe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639" y="3881768"/>
            <a:ext cx="3556733" cy="200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2" name="Picture 18" descr="Image result for segre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1658">
            <a:off x="3122981" y="2262461"/>
            <a:ext cx="3147183" cy="23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1266" name="Picture 2" descr="Image result for social disorgan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" y="4408418"/>
            <a:ext cx="3299218" cy="188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pover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5" t="9412" r="8396"/>
          <a:stretch/>
        </p:blipFill>
        <p:spPr bwMode="auto">
          <a:xfrm rot="1123155">
            <a:off x="5513641" y="617745"/>
            <a:ext cx="3145766" cy="17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https://venturesafrica.com/wp-content/uploads/2016/06/povert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84" y="630910"/>
            <a:ext cx="2961400" cy="1974266"/>
          </a:xfrm>
          <a:prstGeom prst="rect">
            <a:avLst/>
          </a:prstGeom>
        </p:spPr>
      </p:pic>
      <p:pic>
        <p:nvPicPr>
          <p:cNvPr id="11280" name="Picture 16" descr="Image result for residential mobi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1594">
            <a:off x="5832715" y="4429969"/>
            <a:ext cx="2915171" cy="184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42" name="Picture 2" descr="Image result for collective effic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13" y="81797"/>
            <a:ext cx="2614125" cy="236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ollective efficac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6" y="2612343"/>
            <a:ext cx="6112364" cy="337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Social disorganization</a:t>
            </a:r>
          </a:p>
          <a:p>
            <a:r>
              <a:rPr lang="pt-BR" dirty="0" smtClean="0"/>
              <a:t>Crime</a:t>
            </a:r>
          </a:p>
          <a:p>
            <a:r>
              <a:rPr lang="pt-BR" dirty="0" smtClean="0"/>
              <a:t>Social media as a proxy for society?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2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2314</TotalTime>
  <Words>302</Words>
  <Application>Microsoft Office PowerPoint</Application>
  <PresentationFormat>On-screen Show (4:3)</PresentationFormat>
  <Paragraphs>106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Garamond</vt:lpstr>
      <vt:lpstr>Rockwell</vt:lpstr>
      <vt:lpstr>Damask</vt:lpstr>
      <vt:lpstr>Acrobat Document</vt:lpstr>
      <vt:lpstr>Using Social Media to Assess Neighborhood Social Disorganization</vt:lpstr>
      <vt:lpstr>PowerPoint Presentation</vt:lpstr>
      <vt:lpstr>PowerPoint Presentation</vt:lpstr>
      <vt:lpstr>PowerPoint Presentation</vt:lpstr>
      <vt:lpstr>PowerPoint Presentation</vt:lpstr>
      <vt:lpstr>Crime is normal, inevitable, and functional... A certain amount of crime is an integral part of all healthy societies...</vt:lpstr>
      <vt:lpstr>PowerPoint Presentation</vt:lpstr>
      <vt:lpstr>PowerPoint Presentation</vt:lpstr>
      <vt:lpstr>Introduction</vt:lpstr>
      <vt:lpstr>PowerPoint Presentation</vt:lpstr>
      <vt:lpstr>Introduction</vt:lpstr>
      <vt:lpstr>Approach</vt:lpstr>
      <vt:lpstr>Approach</vt:lpstr>
      <vt:lpstr>Approach</vt:lpstr>
      <vt:lpstr>Approach</vt:lpstr>
      <vt:lpstr>Approach</vt:lpstr>
      <vt:lpstr>Approach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Future works</vt:lpstr>
      <vt:lpstr>Using Social Media to Assess Neighborhood Social Disorganization</vt:lpstr>
    </vt:vector>
  </TitlesOfParts>
  <Company>FIT Computer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Assess Neighborhood Social Disorganization</dc:title>
  <dc:creator>Diogo Ferreira Pacheco</dc:creator>
  <cp:lastModifiedBy>Diogo Ferreira Pacheco</cp:lastModifiedBy>
  <cp:revision>37</cp:revision>
  <dcterms:created xsi:type="dcterms:W3CDTF">2017-05-16T22:34:48Z</dcterms:created>
  <dcterms:modified xsi:type="dcterms:W3CDTF">2017-06-15T23:24:52Z</dcterms:modified>
</cp:coreProperties>
</file>